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1" r:id="rId3"/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19/06/2020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19/06/2020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19/06/2020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19/06/2020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19/06/2020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19/06/2020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19/06/2020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19/06/2020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19/06/2020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19/06/2020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19/06/2020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19/06/2020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19/06/2020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19/06/2020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19/06/2020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19/06/2020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  <a:solidFill>
            <a:schemeClr val="accent1">
              <a:lumMod val="75000"/>
              <a:alpha val="40000"/>
            </a:schemeClr>
          </a:solidFill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0"/>
            <a:ext cx="2356674" cy="6853283"/>
            <a:chOff x="6627813" y="195452"/>
            <a:chExt cx="1952625" cy="5678299"/>
          </a:xfrm>
          <a:solidFill>
            <a:schemeClr val="accent1"/>
          </a:solidFill>
        </p:grpSpPr>
        <p:sp>
          <p:nvSpPr>
            <p:cNvPr id="11" name="Freeform 27"/>
            <p:cNvSpPr/>
            <p:nvPr/>
          </p:nvSpPr>
          <p:spPr bwMode="auto">
            <a:xfrm>
              <a:off x="6627813" y="19545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19/06/2020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0425" y="106252"/>
            <a:ext cx="9323744" cy="1477850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Nuevos</a:t>
            </a:r>
            <a:r>
              <a:rPr lang="en-US" dirty="0" smtClean="0"/>
              <a:t> </a:t>
            </a:r>
            <a:r>
              <a:rPr lang="en-US" dirty="0" err="1" smtClean="0"/>
              <a:t>valores</a:t>
            </a:r>
            <a:r>
              <a:rPr lang="en-US" dirty="0" smtClean="0"/>
              <a:t> de </a:t>
            </a:r>
            <a:r>
              <a:rPr lang="en-US" dirty="0" err="1" smtClean="0"/>
              <a:t>autónomos</a:t>
            </a:r>
            <a:r>
              <a:rPr lang="en-US" dirty="0" smtClean="0"/>
              <a:t> (</a:t>
            </a:r>
            <a:r>
              <a:rPr lang="en-US" dirty="0" err="1" smtClean="0"/>
              <a:t>desde</a:t>
            </a:r>
            <a:r>
              <a:rPr lang="en-US" dirty="0" smtClean="0"/>
              <a:t> </a:t>
            </a:r>
            <a:r>
              <a:rPr lang="en-US" dirty="0" smtClean="0"/>
              <a:t>15/06/20</a:t>
            </a:r>
            <a:r>
              <a:rPr lang="en-US" dirty="0" smtClean="0"/>
              <a:t>)</a:t>
            </a:r>
            <a:endParaRPr lang="es-A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60425" y="1584102"/>
            <a:ext cx="8915399" cy="3534630"/>
          </a:xfrm>
        </p:spPr>
        <p:txBody>
          <a:bodyPr/>
          <a:lstStyle/>
          <a:p>
            <a:pPr marL="342900" indent="-342900">
              <a:buAutoNum type="alphaUcPeriod"/>
            </a:pPr>
            <a:r>
              <a:rPr lang="en-US" dirty="0" err="1" smtClean="0"/>
              <a:t>Aportes</a:t>
            </a:r>
            <a:r>
              <a:rPr lang="en-US" dirty="0" smtClean="0"/>
              <a:t> </a:t>
            </a:r>
            <a:r>
              <a:rPr lang="en-US" dirty="0" err="1" smtClean="0"/>
              <a:t>mensuales</a:t>
            </a:r>
            <a:r>
              <a:rPr lang="en-US" dirty="0" smtClean="0"/>
              <a:t> de </a:t>
            </a:r>
            <a:r>
              <a:rPr lang="en-US" dirty="0" err="1" smtClean="0"/>
              <a:t>trabajadores</a:t>
            </a:r>
            <a:r>
              <a:rPr lang="en-US" dirty="0" smtClean="0"/>
              <a:t> </a:t>
            </a:r>
            <a:r>
              <a:rPr lang="en-US" dirty="0" err="1" smtClean="0"/>
              <a:t>autónomos</a:t>
            </a:r>
            <a:endParaRPr lang="en-US" dirty="0" smtClean="0"/>
          </a:p>
          <a:p>
            <a:pPr marL="342900" indent="-342900">
              <a:buAutoNum type="alphaUcPeriod"/>
            </a:pPr>
            <a:endParaRPr lang="es-AR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2779447"/>
              </p:ext>
            </p:extLst>
          </p:nvPr>
        </p:nvGraphicFramePr>
        <p:xfrm>
          <a:off x="2574624" y="2149221"/>
          <a:ext cx="9209545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0700"/>
                <a:gridCol w="7469746"/>
                <a:gridCol w="115909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Cat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Descripción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Importe</a:t>
                      </a:r>
                      <a:r>
                        <a:rPr lang="en-US" dirty="0" smtClean="0"/>
                        <a:t> actual</a:t>
                      </a:r>
                      <a:endParaRPr lang="es-A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Actividades no incluidas en el punto anterior, que constituyan locaciones o prestaciones de servicios (&lt; o = $20000)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3029,18</a:t>
                      </a:r>
                      <a:endParaRPr lang="es-A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II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Actividades no incluidas en el punto anterior, que constituyan locaciones o prestaciones de servicios (&gt; $20000)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4240,84</a:t>
                      </a:r>
                      <a:endParaRPr lang="es-A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III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Dirección, administración o conducción de sociedades comerciales o civiles, regulares o irregulares, y socios de sociedades de cualquier tipo (&lt; o = $15000)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6058,36</a:t>
                      </a:r>
                      <a:endParaRPr lang="es-A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IV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Dirección, administración o conducción de sociedades comerciales o civiles, regulares o irregulares, y socios de sociedades de cualquier tipo (de</a:t>
                      </a:r>
                      <a:r>
                        <a:rPr lang="es-AR" sz="18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AR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$15000 a $30000)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9693,38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Dirección, administración o conducción de sociedades comerciales o civiles, regulares o irregulares, y socios de sociedades de cualquier tipo (&gt; $30000)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13328,38</a:t>
                      </a:r>
                      <a:endParaRPr lang="es-AR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75086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0425" y="106252"/>
            <a:ext cx="9323744" cy="1477850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Nuevos</a:t>
            </a:r>
            <a:r>
              <a:rPr lang="en-US" dirty="0" smtClean="0"/>
              <a:t> </a:t>
            </a:r>
            <a:r>
              <a:rPr lang="en-US" dirty="0" err="1" smtClean="0"/>
              <a:t>valores</a:t>
            </a:r>
            <a:r>
              <a:rPr lang="en-US" dirty="0" smtClean="0"/>
              <a:t> de </a:t>
            </a:r>
            <a:r>
              <a:rPr lang="en-US" dirty="0" err="1" smtClean="0"/>
              <a:t>autónomos</a:t>
            </a:r>
            <a:r>
              <a:rPr lang="en-US" dirty="0" smtClean="0"/>
              <a:t> (</a:t>
            </a:r>
            <a:r>
              <a:rPr lang="en-US" dirty="0" err="1" smtClean="0"/>
              <a:t>desde</a:t>
            </a:r>
            <a:r>
              <a:rPr lang="en-US" dirty="0" smtClean="0"/>
              <a:t> </a:t>
            </a:r>
            <a:r>
              <a:rPr lang="en-US" dirty="0" smtClean="0"/>
              <a:t>15/06/20</a:t>
            </a:r>
            <a:r>
              <a:rPr lang="en-US" dirty="0" smtClean="0"/>
              <a:t>)</a:t>
            </a:r>
            <a:endParaRPr lang="es-A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60425" y="1584102"/>
            <a:ext cx="8915399" cy="3534630"/>
          </a:xfrm>
        </p:spPr>
        <p:txBody>
          <a:bodyPr/>
          <a:lstStyle/>
          <a:p>
            <a:pPr marL="342900" indent="-342900">
              <a:buFont typeface="+mj-lt"/>
              <a:buAutoNum type="alphaUcPeriod" startAt="2"/>
            </a:pPr>
            <a:r>
              <a:rPr lang="es-AR" dirty="0"/>
              <a:t>Aportes mensuales de los trabajadores autónomos que realicen actividades penosas o riesgosas a las que les corresponde un régimen previsional diferencial </a:t>
            </a:r>
          </a:p>
          <a:p>
            <a:pPr marL="342900" indent="-342900">
              <a:buAutoNum type="alphaUcPeriod"/>
            </a:pPr>
            <a:endParaRPr lang="es-AR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9164752"/>
              </p:ext>
            </p:extLst>
          </p:nvPr>
        </p:nvGraphicFramePr>
        <p:xfrm>
          <a:off x="2574624" y="2463800"/>
          <a:ext cx="9209545" cy="439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0700"/>
                <a:gridCol w="7469746"/>
                <a:gridCol w="115909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Cat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Descripción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Importe</a:t>
                      </a:r>
                      <a:endParaRPr lang="es-A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I´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Actividades no incluidas en el punto anterior, que constituyan locaciones o prestaciones de servicios (&lt; o = $20000)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3313,17</a:t>
                      </a:r>
                      <a:endParaRPr lang="es-A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II´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Actividades no incluidas en el punto anterior, que constituyan locaciones o prestaciones de servicios (&gt; $20000)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4638,42</a:t>
                      </a:r>
                      <a:endParaRPr lang="es-A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III´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Dirección, administración o conducción de sociedades comerciales o civiles, regulares o irregulares, y socios de sociedades de cualquier tipo (&lt; o = $15000)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6626,34</a:t>
                      </a:r>
                      <a:endParaRPr lang="es-A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IV´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Dirección, administración o conducción de sociedades comerciales o civiles, regulares o irregulares, y socios de sociedades de cualquier tipo (de</a:t>
                      </a:r>
                      <a:r>
                        <a:rPr lang="es-AR" sz="18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AR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$15000 a $30000)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10602,14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V´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Dirección, administración o conducción de sociedades comerciales o civiles, regulares o irregulares, y socios de sociedades de cualquier tipo (&gt; $30000)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14577,92</a:t>
                      </a:r>
                      <a:endParaRPr lang="es-AR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25019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0425" y="106251"/>
            <a:ext cx="8915399" cy="2262781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Nuevos</a:t>
            </a:r>
            <a:r>
              <a:rPr lang="en-US" dirty="0" smtClean="0"/>
              <a:t> </a:t>
            </a:r>
            <a:r>
              <a:rPr lang="en-US" dirty="0" err="1" smtClean="0"/>
              <a:t>valores</a:t>
            </a:r>
            <a:r>
              <a:rPr lang="en-US" dirty="0" smtClean="0"/>
              <a:t> de </a:t>
            </a:r>
            <a:r>
              <a:rPr lang="en-US" dirty="0" err="1" smtClean="0"/>
              <a:t>autónomos</a:t>
            </a:r>
            <a:r>
              <a:rPr lang="en-US" dirty="0" smtClean="0"/>
              <a:t> (</a:t>
            </a:r>
            <a:r>
              <a:rPr lang="en-US" dirty="0" err="1" smtClean="0"/>
              <a:t>vigencia</a:t>
            </a:r>
            <a:r>
              <a:rPr lang="en-US" dirty="0" smtClean="0"/>
              <a:t> </a:t>
            </a:r>
            <a:r>
              <a:rPr lang="en-US" dirty="0" err="1" smtClean="0"/>
              <a:t>desde</a:t>
            </a:r>
            <a:r>
              <a:rPr lang="en-US" dirty="0" smtClean="0"/>
              <a:t> </a:t>
            </a:r>
            <a:r>
              <a:rPr lang="en-US" dirty="0" smtClean="0"/>
              <a:t>15/06/2020</a:t>
            </a:r>
            <a:r>
              <a:rPr lang="en-US" dirty="0" smtClean="0"/>
              <a:t>)</a:t>
            </a:r>
            <a:endParaRPr lang="es-A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2369033"/>
            <a:ext cx="8915399" cy="3534630"/>
          </a:xfrm>
        </p:spPr>
        <p:txBody>
          <a:bodyPr/>
          <a:lstStyle/>
          <a:p>
            <a:r>
              <a:rPr lang="es-AR" b="1" dirty="0" smtClean="0">
                <a:solidFill>
                  <a:schemeClr val="accent1">
                    <a:lumMod val="75000"/>
                  </a:schemeClr>
                </a:solidFill>
              </a:rPr>
              <a:t>C. Y D. </a:t>
            </a:r>
            <a:r>
              <a:rPr lang="es-AR" dirty="0" smtClean="0"/>
              <a:t>Afiliaciones voluntarias y menores de 21 años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E. </a:t>
            </a:r>
            <a:r>
              <a:rPr lang="es-AR" dirty="0"/>
              <a:t>Beneficiarios de prestaciones previsionales otorgadas en el marco de la Ley Nº 24.241 y sus modificaciones, que ingresen, reingresen o continúen en la actividad autónoma </a:t>
            </a:r>
            <a:endParaRPr lang="es-AR" dirty="0" smtClean="0"/>
          </a:p>
          <a:p>
            <a:endParaRPr lang="es-AR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9774013"/>
              </p:ext>
            </p:extLst>
          </p:nvPr>
        </p:nvGraphicFramePr>
        <p:xfrm>
          <a:off x="2714578" y="2919986"/>
          <a:ext cx="8915044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5298"/>
                <a:gridCol w="4340180"/>
                <a:gridCol w="1493950"/>
                <a:gridCol w="163561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Categorías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Descripción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Importe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Afiliaciones voluntarias y menores de 21 años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3029,18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2204784"/>
              </p:ext>
            </p:extLst>
          </p:nvPr>
        </p:nvGraphicFramePr>
        <p:xfrm>
          <a:off x="2699555" y="5398203"/>
          <a:ext cx="8904312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8958"/>
                <a:gridCol w="4353059"/>
                <a:gridCol w="1442434"/>
                <a:gridCol w="1609861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Categorías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Descripción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Importe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Beneficiarios de prestaciones previsionales 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2555,87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2717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0425" y="106251"/>
            <a:ext cx="8915399" cy="2262781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Nuevos</a:t>
            </a:r>
            <a:r>
              <a:rPr lang="en-US" dirty="0" smtClean="0"/>
              <a:t> </a:t>
            </a:r>
            <a:r>
              <a:rPr lang="en-US" dirty="0" err="1" smtClean="0"/>
              <a:t>valores</a:t>
            </a:r>
            <a:r>
              <a:rPr lang="en-US" dirty="0" smtClean="0"/>
              <a:t> de </a:t>
            </a:r>
            <a:r>
              <a:rPr lang="en-US" dirty="0" err="1" smtClean="0"/>
              <a:t>autónomos</a:t>
            </a:r>
            <a:r>
              <a:rPr lang="en-US" dirty="0" smtClean="0"/>
              <a:t> (</a:t>
            </a:r>
            <a:r>
              <a:rPr lang="en-US" dirty="0" err="1" smtClean="0"/>
              <a:t>vigencia</a:t>
            </a:r>
            <a:r>
              <a:rPr lang="en-US" dirty="0" smtClean="0"/>
              <a:t> </a:t>
            </a:r>
            <a:r>
              <a:rPr lang="en-US" dirty="0" err="1" smtClean="0"/>
              <a:t>desde</a:t>
            </a:r>
            <a:r>
              <a:rPr lang="en-US" dirty="0" smtClean="0"/>
              <a:t> </a:t>
            </a:r>
            <a:r>
              <a:rPr lang="en-US" dirty="0" smtClean="0"/>
              <a:t>15/06/2020</a:t>
            </a:r>
            <a:r>
              <a:rPr lang="en-US" dirty="0" smtClean="0"/>
              <a:t>)</a:t>
            </a:r>
            <a:endParaRPr lang="es-A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2369033"/>
            <a:ext cx="8915399" cy="3534630"/>
          </a:xfrm>
        </p:spPr>
        <p:txBody>
          <a:bodyPr/>
          <a:lstStyle/>
          <a:p>
            <a:r>
              <a:rPr lang="es-AR" b="1" dirty="0" smtClean="0">
                <a:solidFill>
                  <a:schemeClr val="accent1">
                    <a:lumMod val="75000"/>
                  </a:schemeClr>
                </a:solidFill>
              </a:rPr>
              <a:t>F. </a:t>
            </a:r>
            <a:r>
              <a:rPr lang="es-AR" dirty="0"/>
              <a:t>Amas de Casa que opten por el aporte reducido previsto por la Ley Nº 24.828 </a:t>
            </a:r>
            <a:endParaRPr lang="es-AR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s-AR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4654817"/>
              </p:ext>
            </p:extLst>
          </p:nvPr>
        </p:nvGraphicFramePr>
        <p:xfrm>
          <a:off x="2714580" y="3074533"/>
          <a:ext cx="8657465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5600"/>
                <a:gridCol w="3747752"/>
                <a:gridCol w="1687133"/>
                <a:gridCol w="159698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Categorías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Descripción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Importe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Amas de Casa 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1041,28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8569180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C333A"/>
      </a:dk2>
      <a:lt2>
        <a:srgbClr val="D6ECED"/>
      </a:lt2>
      <a:accent1>
        <a:srgbClr val="DE32DE"/>
      </a:accent1>
      <a:accent2>
        <a:srgbClr val="F42B8A"/>
      </a:accent2>
      <a:accent3>
        <a:srgbClr val="349FE7"/>
      </a:accent3>
      <a:accent4>
        <a:srgbClr val="565FF8"/>
      </a:accent4>
      <a:accent5>
        <a:srgbClr val="876BE7"/>
      </a:accent5>
      <a:accent6>
        <a:srgbClr val="F268C2"/>
      </a:accent6>
      <a:hlink>
        <a:srgbClr val="F55CF9"/>
      </a:hlink>
      <a:folHlink>
        <a:srgbClr val="E8A0EE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F20B7C8E-B819-43F3-AAF9-EE50B1A8363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31</TotalTime>
  <Words>427</Words>
  <Application>Microsoft Office PowerPoint</Application>
  <PresentationFormat>Widescreen</PresentationFormat>
  <Paragraphs>70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Century Gothic</vt:lpstr>
      <vt:lpstr>Wingdings 3</vt:lpstr>
      <vt:lpstr>Wisp</vt:lpstr>
      <vt:lpstr>Nuevos valores de autónomos (desde 15/06/20)</vt:lpstr>
      <vt:lpstr>Nuevos valores de autónomos (desde 15/06/20)</vt:lpstr>
      <vt:lpstr>Nuevos valores de autónomos (vigencia desde 15/06/2020)</vt:lpstr>
      <vt:lpstr>Nuevos valores de autónomos (vigencia desde 15/06/2020)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Nuevos valores de autónomos (vigencia desde 15/03/2020)</dc:title>
  <dc:creator>fernatpas fernatpas</dc:creator>
  <cp:lastModifiedBy>fernatpas fernatpas</cp:lastModifiedBy>
  <cp:revision>5</cp:revision>
  <dcterms:created xsi:type="dcterms:W3CDTF">2020-04-07T19:30:55Z</dcterms:created>
  <dcterms:modified xsi:type="dcterms:W3CDTF">2020-06-19T15:24:45Z</dcterms:modified>
</cp:coreProperties>
</file>